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8" r:id="rId3"/>
    <p:sldId id="260" r:id="rId4"/>
    <p:sldId id="275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0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34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3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1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9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8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s no Evangelizados: Responsabilidad de cada Cristiano - Bendiciendo a ...">
            <a:extLst>
              <a:ext uri="{FF2B5EF4-FFF2-40B4-BE49-F238E27FC236}">
                <a16:creationId xmlns:a16="http://schemas.microsoft.com/office/drawing/2014/main" id="{FC267F4E-1748-7EF7-B9D3-E8180635A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3"/>
          <a:stretch/>
        </p:blipFill>
        <p:spPr bwMode="auto">
          <a:xfrm>
            <a:off x="20" y="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2CEF5482-568A-9463-C672-BC6D644D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39511" y="-72076"/>
            <a:ext cx="8582352" cy="4875036"/>
          </a:xfrm>
          <a:custGeom>
            <a:avLst/>
            <a:gdLst>
              <a:gd name="connsiteX0" fmla="*/ 1259133 w 8582352"/>
              <a:gd name="connsiteY0" fmla="*/ 1707 h 4875036"/>
              <a:gd name="connsiteX1" fmla="*/ 29139 w 8582352"/>
              <a:gd name="connsiteY1" fmla="*/ 317762 h 4875036"/>
              <a:gd name="connsiteX2" fmla="*/ 0 w 8582352"/>
              <a:gd name="connsiteY2" fmla="*/ 333585 h 4875036"/>
              <a:gd name="connsiteX3" fmla="*/ 79271 w 8582352"/>
              <a:gd name="connsiteY3" fmla="*/ 4875036 h 4875036"/>
              <a:gd name="connsiteX4" fmla="*/ 8582352 w 8582352"/>
              <a:gd name="connsiteY4" fmla="*/ 4726614 h 4875036"/>
              <a:gd name="connsiteX5" fmla="*/ 3064323 w 8582352"/>
              <a:gd name="connsiteY5" fmla="*/ 550287 h 4875036"/>
              <a:gd name="connsiteX6" fmla="*/ 3002736 w 8582352"/>
              <a:gd name="connsiteY6" fmla="*/ 506058 h 4875036"/>
              <a:gd name="connsiteX7" fmla="*/ 1429589 w 8582352"/>
              <a:gd name="connsiteY7" fmla="*/ 840 h 4875036"/>
              <a:gd name="connsiteX8" fmla="*/ 1259133 w 8582352"/>
              <a:gd name="connsiteY8" fmla="*/ 1707 h 487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352" h="4875036">
                <a:moveTo>
                  <a:pt x="1259133" y="1707"/>
                </a:moveTo>
                <a:cubicBezTo>
                  <a:pt x="833461" y="16212"/>
                  <a:pt x="412733" y="123046"/>
                  <a:pt x="29139" y="317762"/>
                </a:cubicBezTo>
                <a:lnTo>
                  <a:pt x="0" y="333585"/>
                </a:lnTo>
                <a:lnTo>
                  <a:pt x="79271" y="4875036"/>
                </a:lnTo>
                <a:lnTo>
                  <a:pt x="8582352" y="4726614"/>
                </a:lnTo>
                <a:lnTo>
                  <a:pt x="3064323" y="550287"/>
                </a:lnTo>
                <a:lnTo>
                  <a:pt x="3002736" y="506058"/>
                </a:lnTo>
                <a:cubicBezTo>
                  <a:pt x="2522288" y="179187"/>
                  <a:pt x="1975404" y="13891"/>
                  <a:pt x="1429589" y="840"/>
                </a:cubicBezTo>
                <a:cubicBezTo>
                  <a:pt x="1372734" y="-519"/>
                  <a:pt x="1315889" y="-227"/>
                  <a:pt x="1259133" y="1707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6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CB8909-8FD2-3D65-2FE4-6A4EDAEE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42" y="691722"/>
            <a:ext cx="10522355" cy="2449683"/>
          </a:xfrm>
        </p:spPr>
        <p:txBody>
          <a:bodyPr>
            <a:noAutofit/>
          </a:bodyPr>
          <a:lstStyle/>
          <a:p>
            <a:pPr algn="ctr"/>
            <a:r>
              <a:rPr lang="es-MX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Bienvenidos al Evangelio de Cristo en Marcha</a:t>
            </a:r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D38784C3-11AE-0BE2-6339-1A2BDAC7F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740000" flipV="1">
            <a:off x="7888979" y="5014859"/>
            <a:ext cx="4324338" cy="1889417"/>
          </a:xfrm>
          <a:custGeom>
            <a:avLst/>
            <a:gdLst>
              <a:gd name="connsiteX0" fmla="*/ 26412 w 4324338"/>
              <a:gd name="connsiteY0" fmla="*/ 1889417 h 1889417"/>
              <a:gd name="connsiteX1" fmla="*/ 4324338 w 4324338"/>
              <a:gd name="connsiteY1" fmla="*/ 1814397 h 1889417"/>
              <a:gd name="connsiteX2" fmla="*/ 2459858 w 4324338"/>
              <a:gd name="connsiteY2" fmla="*/ 403264 h 1889417"/>
              <a:gd name="connsiteX3" fmla="*/ 2414726 w 4324338"/>
              <a:gd name="connsiteY3" fmla="*/ 370852 h 1889417"/>
              <a:gd name="connsiteX4" fmla="*/ 1261883 w 4324338"/>
              <a:gd name="connsiteY4" fmla="*/ 615 h 1889417"/>
              <a:gd name="connsiteX5" fmla="*/ 70385 w 4324338"/>
              <a:gd name="connsiteY5" fmla="*/ 326182 h 1889417"/>
              <a:gd name="connsiteX6" fmla="*/ 0 w 4324338"/>
              <a:gd name="connsiteY6" fmla="*/ 376291 h 18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38" h="1889417">
                <a:moveTo>
                  <a:pt x="26412" y="1889417"/>
                </a:moveTo>
                <a:lnTo>
                  <a:pt x="4324338" y="1814397"/>
                </a:lnTo>
                <a:lnTo>
                  <a:pt x="2459858" y="403264"/>
                </a:lnTo>
                <a:lnTo>
                  <a:pt x="2414726" y="370852"/>
                </a:lnTo>
                <a:cubicBezTo>
                  <a:pt x="2062641" y="131313"/>
                  <a:pt x="1661870" y="10180"/>
                  <a:pt x="1261883" y="615"/>
                </a:cubicBezTo>
                <a:cubicBezTo>
                  <a:pt x="845229" y="-9347"/>
                  <a:pt x="429425" y="101751"/>
                  <a:pt x="70385" y="326182"/>
                </a:cubicBezTo>
                <a:lnTo>
                  <a:pt x="0" y="376291"/>
                </a:lnTo>
                <a:close/>
              </a:path>
            </a:pathLst>
          </a:custGeom>
          <a:gradFill>
            <a:gsLst>
              <a:gs pos="27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92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5ABCE-09DF-5C1A-3CC2-6AB5396D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220" y="563786"/>
            <a:ext cx="8886884" cy="95366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/>
              <a:t>VV: 15-16 LA ULTIMA ETAPA DE SU VIAJE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0B2D7EA-98CB-4656-6A11-94703CB1EAC2}"/>
              </a:ext>
            </a:extLst>
          </p:cNvPr>
          <p:cNvSpPr/>
          <p:nvPr/>
        </p:nvSpPr>
        <p:spPr>
          <a:xfrm>
            <a:off x="589936" y="1637071"/>
            <a:ext cx="11415252" cy="41803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BBD478-FEEC-E203-C983-BB20D608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218" y="2139696"/>
            <a:ext cx="8886885" cy="3677683"/>
          </a:xfrm>
        </p:spPr>
        <p:txBody>
          <a:bodyPr>
            <a:normAutofit/>
          </a:bodyPr>
          <a:lstStyle/>
          <a:p>
            <a:pPr algn="just"/>
            <a:r>
              <a:rPr lang="es-MX" sz="3000" b="1" dirty="0"/>
              <a:t>Llegó por quinta vez desde su conversión concluyendo así su tercer viaje evangelístico.</a:t>
            </a:r>
          </a:p>
          <a:p>
            <a:pPr algn="just"/>
            <a:r>
              <a:rPr lang="es-MX" sz="3000" b="1" dirty="0" err="1"/>
              <a:t>Mnasón</a:t>
            </a:r>
            <a:r>
              <a:rPr lang="es-MX" sz="3000" b="1" dirty="0"/>
              <a:t> quizá uno de los 3000 convertidos del Pentecostés o tal vez un convertido producto de la evangelización de Pablo.</a:t>
            </a:r>
          </a:p>
        </p:txBody>
      </p:sp>
    </p:spTree>
    <p:extLst>
      <p:ext uri="{BB962C8B-B14F-4D97-AF65-F5344CB8AC3E}">
        <p14:creationId xmlns:p14="http://schemas.microsoft.com/office/powerpoint/2010/main" val="361054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D983-52BB-874B-B34C-92FC21A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75188"/>
            <a:ext cx="3034585" cy="1828800"/>
          </a:xfr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s-MX" sz="3000" dirty="0"/>
              <a:t>VV: 18-25 BIENVENIDA Y UNA REUNION ESPECIAL</a:t>
            </a:r>
          </a:p>
        </p:txBody>
      </p:sp>
      <p:pic>
        <p:nvPicPr>
          <p:cNvPr id="4" name="Imagen 3" descr="CONF. PABLO EN JERUSALEN CON SUS ADVERSIDADES Y OPORTUNIDADES. HECHOS…">
            <a:extLst>
              <a:ext uri="{FF2B5EF4-FFF2-40B4-BE49-F238E27FC236}">
                <a16:creationId xmlns:a16="http://schemas.microsoft.com/office/drawing/2014/main" id="{38515979-406F-C678-E54B-8D340866D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 r="-1" b="37141"/>
          <a:stretch/>
        </p:blipFill>
        <p:spPr bwMode="auto">
          <a:xfrm>
            <a:off x="5235262" y="575187"/>
            <a:ext cx="5928038" cy="2448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76A3F-9002-9161-9B19-8D976A79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27" y="3361389"/>
            <a:ext cx="10290545" cy="2777672"/>
          </a:xfrm>
          <a:solidFill>
            <a:srgbClr val="FFFF00"/>
          </a:solidFill>
          <a:ln w="5715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anchor="t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s-MX" b="1" dirty="0"/>
              <a:t>A pesar de las advertencias de los judaizantes y temores naturales de sus colaboradores, los hermanos locales les dieron una cálida bienvenida.</a:t>
            </a:r>
          </a:p>
          <a:p>
            <a:pPr algn="just">
              <a:lnSpc>
                <a:spcPct val="110000"/>
              </a:lnSpc>
            </a:pPr>
            <a:r>
              <a:rPr lang="es-MX" b="1" dirty="0"/>
              <a:t>Hubo una reunión entre Pablo y sus colaboradores, por una parte, y por la otra, Jacobo y los Ancianos de la iglesia de Jerusalén.</a:t>
            </a:r>
          </a:p>
          <a:p>
            <a:pPr algn="just">
              <a:lnSpc>
                <a:spcPct val="110000"/>
              </a:lnSpc>
            </a:pPr>
            <a:r>
              <a:rPr lang="es-MX" b="1" dirty="0"/>
              <a:t> Pablo dio un informe de las cosas que Dios había hecho entre los gentiles por su ministerio</a:t>
            </a:r>
          </a:p>
          <a:p>
            <a:pPr algn="just">
              <a:lnSpc>
                <a:spcPct val="110000"/>
              </a:lnSpc>
            </a:pPr>
            <a:r>
              <a:rPr lang="es-MX" b="1" dirty="0"/>
              <a:t>Los Ancianos informaron a Pablo sobre la situación que se había suscitado allí.</a:t>
            </a:r>
          </a:p>
        </p:txBody>
      </p:sp>
    </p:spTree>
    <p:extLst>
      <p:ext uri="{BB962C8B-B14F-4D97-AF65-F5344CB8AC3E}">
        <p14:creationId xmlns:p14="http://schemas.microsoft.com/office/powerpoint/2010/main" val="374694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5688A-786B-6AF4-2250-4C93CA81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722671"/>
            <a:ext cx="3924299" cy="141073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dirty="0"/>
              <a:t>VV: 23-25 </a:t>
            </a:r>
            <a:br>
              <a:rPr lang="es-MX" dirty="0"/>
            </a:br>
            <a:r>
              <a:rPr lang="es-MX" dirty="0"/>
              <a:t>LA SOLUCIÓN PROPUESTA</a:t>
            </a:r>
          </a:p>
        </p:txBody>
      </p:sp>
      <p:pic>
        <p:nvPicPr>
          <p:cNvPr id="4" name="Imagen 3" descr="el elyon min. 990: LA LLEGADA DE PABLO A JERUSALÉN REMOVIÓ CONCEPTOS Y ...">
            <a:extLst>
              <a:ext uri="{FF2B5EF4-FFF2-40B4-BE49-F238E27FC236}">
                <a16:creationId xmlns:a16="http://schemas.microsoft.com/office/drawing/2014/main" id="{A276F079-24EC-29EE-62A5-6032919D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06" y="722671"/>
            <a:ext cx="6036713" cy="5416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CF4E9C-3A95-DDCC-C449-8D5381AF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2536723"/>
            <a:ext cx="3924299" cy="4070554"/>
          </a:xfrm>
          <a:solidFill>
            <a:srgbClr val="92D05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latin typeface="Avenir Next LT Pro Light" panose="020B0304020202020204" pitchFamily="34" charset="0"/>
              </a:rPr>
              <a:t>Los Ancianos creyeron más conveniente que Pablo se purificara junto con los cuatro varones (obviamente, cristianos judíos) que habían hecho voto nazareo pagando los gastos y con esto, los cristianos judíos en Jerusalén atestiguaran que nada de lo que les habían dicho respecto a Pablo era verdad.</a:t>
            </a:r>
          </a:p>
          <a:p>
            <a:pPr algn="ctr">
              <a:lnSpc>
                <a:spcPct val="110000"/>
              </a:lnSpc>
            </a:pPr>
            <a:r>
              <a:rPr lang="es-MX" b="1" dirty="0">
                <a:latin typeface="Avenir Next LT Pro Light" panose="020B0304020202020204" pitchFamily="34" charset="0"/>
              </a:rPr>
              <a:t>Pablo aceptó el consejo y así lo hizo cumpliendo lo que dijo en (1Corintios 9:20).</a:t>
            </a:r>
          </a:p>
          <a:p>
            <a:pPr>
              <a:lnSpc>
                <a:spcPct val="110000"/>
              </a:lnSpc>
            </a:pPr>
            <a:endParaRPr lang="es-MX" sz="1300" dirty="0"/>
          </a:p>
        </p:txBody>
      </p:sp>
    </p:spTree>
    <p:extLst>
      <p:ext uri="{BB962C8B-B14F-4D97-AF65-F5344CB8AC3E}">
        <p14:creationId xmlns:p14="http://schemas.microsoft.com/office/powerpoint/2010/main" val="157831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itle 11">
            <a:extLst>
              <a:ext uri="{FF2B5EF4-FFF2-40B4-BE49-F238E27FC236}">
                <a16:creationId xmlns:a16="http://schemas.microsoft.com/office/drawing/2014/main" id="{DD084BC9-9589-DA0E-171E-997C32DCC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40" y="398207"/>
            <a:ext cx="3663544" cy="14895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pPr algn="ctr"/>
            <a:r>
              <a:rPr lang="en-US" sz="3200" dirty="0"/>
              <a:t>VV:27-31 </a:t>
            </a:r>
            <a:br>
              <a:rPr lang="en-US" sz="3200" dirty="0"/>
            </a:br>
            <a:r>
              <a:rPr lang="en-US" sz="3200" dirty="0"/>
              <a:t>LOS CAUSANTES DEL TUMULTO</a:t>
            </a:r>
          </a:p>
        </p:txBody>
      </p:sp>
      <p:sp>
        <p:nvSpPr>
          <p:cNvPr id="15369" name="Subtitle 12">
            <a:extLst>
              <a:ext uri="{FF2B5EF4-FFF2-40B4-BE49-F238E27FC236}">
                <a16:creationId xmlns:a16="http://schemas.microsoft.com/office/drawing/2014/main" id="{F8FE6C11-B56E-D593-91F8-4157FCB4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2418735"/>
            <a:ext cx="3663544" cy="4291781"/>
          </a:xfr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Unos judíos de Asia. </a:t>
            </a:r>
          </a:p>
          <a:p>
            <a:pPr algn="ctr"/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Probablemente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de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Éfeso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porque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conocían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al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hermano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Trófimo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</a:p>
          <a:p>
            <a:pPr algn="ctr"/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Por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especulaciones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y no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por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razones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traían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la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consigna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de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matar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al </a:t>
            </a:r>
            <a:r>
              <a:rPr lang="en-US" sz="2300" b="1" dirty="0" err="1">
                <a:latin typeface="Biome" panose="020B0503030204020804" pitchFamily="34" charset="0"/>
                <a:cs typeface="Biome" panose="020B0503030204020804" pitchFamily="34" charset="0"/>
              </a:rPr>
              <a:t>apóstol</a:t>
            </a:r>
            <a:r>
              <a:rPr lang="en-US" sz="2300" b="1" dirty="0">
                <a:latin typeface="Biome" panose="020B0503030204020804" pitchFamily="34" charset="0"/>
                <a:cs typeface="Biome" panose="020B0503030204020804" pitchFamily="34" charset="0"/>
              </a:rPr>
              <a:t> Pablo.</a:t>
            </a:r>
          </a:p>
          <a:p>
            <a:endParaRPr lang="en-US" sz="2400" dirty="0"/>
          </a:p>
        </p:txBody>
      </p:sp>
      <p:pic>
        <p:nvPicPr>
          <p:cNvPr id="15362" name="Picture 2" descr="CONF. LA ELECCIÓN DE LOS SIETE DIÁCONOS. HECHOS 6:1-7">
            <a:extLst>
              <a:ext uri="{FF2B5EF4-FFF2-40B4-BE49-F238E27FC236}">
                <a16:creationId xmlns:a16="http://schemas.microsoft.com/office/drawing/2014/main" id="{7E4DF31D-4174-3509-894E-7F284E29CEE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8602" y="398206"/>
            <a:ext cx="6969603" cy="63123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4167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33F30-1561-834F-4BFA-BC0931C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434"/>
            <a:ext cx="5067299" cy="1497725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MX" dirty="0"/>
              <a:t>VV:32-36 </a:t>
            </a:r>
            <a:br>
              <a:rPr lang="es-MX" dirty="0"/>
            </a:br>
            <a:r>
              <a:rPr lang="es-MX" dirty="0"/>
              <a:t>LA INTERVENCIÓN DE LOS ROMANOS</a:t>
            </a:r>
          </a:p>
        </p:txBody>
      </p:sp>
      <p:pic>
        <p:nvPicPr>
          <p:cNvPr id="4" name="Imagen 3" descr="58-Arresto de Pablo en el Templo.mp3 en 05-Hechos de los apóstoles en ...">
            <a:extLst>
              <a:ext uri="{FF2B5EF4-FFF2-40B4-BE49-F238E27FC236}">
                <a16:creationId xmlns:a16="http://schemas.microsoft.com/office/drawing/2014/main" id="{CAED16F3-8833-22A0-1526-E77766C8E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36" y="441433"/>
            <a:ext cx="5067299" cy="600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93482-2739-8B3D-19DB-8E1A2F6C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27890"/>
            <a:ext cx="5067300" cy="3988676"/>
          </a:xfr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s-MX" sz="1700" dirty="0">
                <a:latin typeface="Aharoni" panose="02010803020104030203" pitchFamily="2" charset="-79"/>
                <a:cs typeface="Aharoni" panose="02010803020104030203" pitchFamily="2" charset="-79"/>
              </a:rPr>
              <a:t>Hubo necesidad que interviniera el Tribuno porque le avisaron del gran alboroto fuera del templo.</a:t>
            </a:r>
          </a:p>
          <a:p>
            <a:pPr>
              <a:lnSpc>
                <a:spcPct val="110000"/>
              </a:lnSpc>
            </a:pPr>
            <a:r>
              <a:rPr lang="es-MX" sz="1700" dirty="0">
                <a:latin typeface="Aharoni" panose="02010803020104030203" pitchFamily="2" charset="-79"/>
                <a:cs typeface="Aharoni" panose="02010803020104030203" pitchFamily="2" charset="-79"/>
              </a:rPr>
              <a:t>Se dice que el Tribuno tenía bajo su cargo aproximadamente a mil soldados. Solo así lograron rescatar al Apóstol Pablo de una muerte segura.</a:t>
            </a:r>
          </a:p>
          <a:p>
            <a:pPr>
              <a:lnSpc>
                <a:spcPct val="110000"/>
              </a:lnSpc>
            </a:pPr>
            <a:r>
              <a:rPr lang="es-MX" sz="1700" dirty="0">
                <a:latin typeface="Aharoni" panose="02010803020104030203" pitchFamily="2" charset="-79"/>
                <a:cs typeface="Aharoni" panose="02010803020104030203" pitchFamily="2" charset="-79"/>
              </a:rPr>
              <a:t>El Tribuno le ató (sin investigar primero) y luego le interroga. Cumpliéndose así lo dicho por el profeta </a:t>
            </a:r>
            <a:r>
              <a:rPr lang="es-MX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Agabo</a:t>
            </a:r>
            <a:r>
              <a:rPr lang="es-MX" sz="17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s-MX" sz="1700" dirty="0">
                <a:latin typeface="Aharoni" panose="02010803020104030203" pitchFamily="2" charset="-79"/>
                <a:cs typeface="Aharoni" panose="02010803020104030203" pitchFamily="2" charset="-79"/>
              </a:rPr>
              <a:t>Tuvieron que llevarlo a la fortaleza Antonia para saber más sobre quién era él en realidad.</a:t>
            </a:r>
          </a:p>
        </p:txBody>
      </p:sp>
    </p:spTree>
    <p:extLst>
      <p:ext uri="{BB962C8B-B14F-4D97-AF65-F5344CB8AC3E}">
        <p14:creationId xmlns:p14="http://schemas.microsoft.com/office/powerpoint/2010/main" val="38076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6718D-79A1-F2C8-8BA4-51E5A1EF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9921765" cy="953669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MX" sz="2800" dirty="0"/>
              <a:t>V: 40 “HIZO SEÑAL CON LA MANO…HECHO GRAN SILENCIO…”</a:t>
            </a:r>
          </a:p>
        </p:txBody>
      </p:sp>
      <p:pic>
        <p:nvPicPr>
          <p:cNvPr id="4" name="Marcador de contenido 3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A890C53B-BAA2-7EF8-99D4-0DDD505CE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62" y="2139950"/>
            <a:ext cx="6353504" cy="42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BD6D2DB-408E-CD47-6896-163F1E8F1065}"/>
              </a:ext>
            </a:extLst>
          </p:cNvPr>
          <p:cNvSpPr txBox="1"/>
          <p:nvPr/>
        </p:nvSpPr>
        <p:spPr>
          <a:xfrm>
            <a:off x="1203435" y="2821015"/>
            <a:ext cx="3084786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Biome" panose="020B0503030204020804" pitchFamily="34" charset="0"/>
                <a:cs typeface="Biome" panose="020B0503030204020804" pitchFamily="34" charset="0"/>
              </a:rPr>
              <a:t>Qué escena tan conmovedora. Donde antes era confusión ahora hay tranquilidad y disposición para oír al ahora preso Pablo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04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39B8B-9EC1-2C6F-F0EA-21D4976A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60607" cy="953669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/>
              <a:t> EL EMBAJADOR EN CADENAS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71A033-32E8-51CF-4CCE-E43291792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39695"/>
            <a:ext cx="10060607" cy="4418759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s-MX" sz="2000" b="1" dirty="0"/>
              <a:t>Las Etapas del Nuevo Ministerio: </a:t>
            </a:r>
          </a:p>
          <a:p>
            <a:pPr algn="just"/>
            <a:r>
              <a:rPr lang="es-MX" sz="2000" b="1" dirty="0"/>
              <a:t>Desde este momento (21:33) hasta el fin del libro (28:31) Podemos ver distintas etapas de su ministerio:</a:t>
            </a:r>
          </a:p>
          <a:p>
            <a:pPr algn="just"/>
            <a:r>
              <a:rPr lang="es-MX" sz="2000" b="1" dirty="0"/>
              <a:t>Frente al Sanedrín o Concilio.</a:t>
            </a:r>
          </a:p>
          <a:p>
            <a:pPr algn="just"/>
            <a:r>
              <a:rPr lang="es-MX" sz="2000" b="1" dirty="0"/>
              <a:t>Ante los gobernadores Félix y Festo en </a:t>
            </a:r>
            <a:r>
              <a:rPr lang="es-MX" sz="2000" b="1" dirty="0" err="1"/>
              <a:t>Cesarea</a:t>
            </a:r>
            <a:r>
              <a:rPr lang="es-MX" sz="2000" b="1" dirty="0"/>
              <a:t>.</a:t>
            </a:r>
          </a:p>
          <a:p>
            <a:pPr algn="just"/>
            <a:r>
              <a:rPr lang="es-MX" sz="2000" b="1" dirty="0"/>
              <a:t>Ante el rey Herodes Agripa II.</a:t>
            </a:r>
          </a:p>
          <a:p>
            <a:pPr algn="just"/>
            <a:r>
              <a:rPr lang="es-MX" sz="2000" b="1" dirty="0"/>
              <a:t>Durante su viaje a Roma, frente a la tripulación, y después en la isla Malta.</a:t>
            </a:r>
          </a:p>
          <a:p>
            <a:pPr algn="just"/>
            <a:r>
              <a:rPr lang="es-MX" sz="2000" b="1" dirty="0"/>
              <a:t>Frente a la colonia judía en Roma.</a:t>
            </a:r>
          </a:p>
        </p:txBody>
      </p:sp>
    </p:spTree>
    <p:extLst>
      <p:ext uri="{BB962C8B-B14F-4D97-AF65-F5344CB8AC3E}">
        <p14:creationId xmlns:p14="http://schemas.microsoft.com/office/powerpoint/2010/main" val="82924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1D9641E-7AD3-679A-7094-BE54211F0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4" name="Picture 4" descr="Libro de Hechos - capítulo 21 - YouTube">
            <a:extLst>
              <a:ext uri="{FF2B5EF4-FFF2-40B4-BE49-F238E27FC236}">
                <a16:creationId xmlns:a16="http://schemas.microsoft.com/office/drawing/2014/main" id="{0415E8E1-5209-ADF2-5010-B9974370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5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rnal da Assembléia - &quot;A Voz do Povo de Deus&quot;: A Chamada de Paulo">
            <a:extLst>
              <a:ext uri="{FF2B5EF4-FFF2-40B4-BE49-F238E27FC236}">
                <a16:creationId xmlns:a16="http://schemas.microsoft.com/office/drawing/2014/main" id="{0D80A1D4-C6B4-5F3A-3749-C5BA8B2D4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b="13352"/>
          <a:stretch/>
        </p:blipFill>
        <p:spPr bwMode="auto">
          <a:xfrm>
            <a:off x="0" y="1"/>
            <a:ext cx="12192000" cy="706496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Title 11">
            <a:extLst>
              <a:ext uri="{FF2B5EF4-FFF2-40B4-BE49-F238E27FC236}">
                <a16:creationId xmlns:a16="http://schemas.microsoft.com/office/drawing/2014/main" id="{DD084BC9-9589-DA0E-171E-997C32DCC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8" y="589935"/>
            <a:ext cx="5117691" cy="1948313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3200" dirty="0"/>
              <a:t>EL llamado de Pablo y las diversas facetas de su comisión.</a:t>
            </a:r>
            <a:r>
              <a:rPr lang="es-MX" sz="4800" dirty="0"/>
              <a:t> </a:t>
            </a:r>
            <a:endParaRPr lang="en-US" sz="4800" dirty="0"/>
          </a:p>
        </p:txBody>
      </p:sp>
      <p:sp>
        <p:nvSpPr>
          <p:cNvPr id="2061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2063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7727243E-30B6-86C2-CFC4-EC1BACDD0510}"/>
              </a:ext>
            </a:extLst>
          </p:cNvPr>
          <p:cNvSpPr/>
          <p:nvPr/>
        </p:nvSpPr>
        <p:spPr>
          <a:xfrm>
            <a:off x="222504" y="2757948"/>
            <a:ext cx="4396793" cy="309105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57" name="Subtitle 12">
            <a:extLst>
              <a:ext uri="{FF2B5EF4-FFF2-40B4-BE49-F238E27FC236}">
                <a16:creationId xmlns:a16="http://schemas.microsoft.com/office/drawing/2014/main" id="{F8FE6C11-B56E-D593-91F8-4157FCB4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" y="3429000"/>
            <a:ext cx="3982065" cy="199433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b="1" dirty="0"/>
              <a:t>“…para que </a:t>
            </a:r>
            <a:r>
              <a:rPr lang="en-US" sz="2400" b="1" dirty="0" err="1"/>
              <a:t>lleve</a:t>
            </a:r>
            <a:r>
              <a:rPr lang="en-US" sz="2400" b="1" dirty="0"/>
              <a:t> mi </a:t>
            </a:r>
            <a:r>
              <a:rPr lang="en-US" sz="2400" b="1" dirty="0" err="1"/>
              <a:t>Nombre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presencia</a:t>
            </a:r>
            <a:r>
              <a:rPr lang="en-US" sz="2400" b="1" dirty="0"/>
              <a:t> de </a:t>
            </a:r>
            <a:r>
              <a:rPr lang="en-US" sz="2400" b="1" dirty="0" err="1"/>
              <a:t>los</a:t>
            </a:r>
            <a:r>
              <a:rPr lang="en-US" sz="2400" b="1" dirty="0"/>
              <a:t> gentiles, y de </a:t>
            </a:r>
            <a:r>
              <a:rPr lang="en-US" sz="2400" b="1" dirty="0" err="1"/>
              <a:t>reyes</a:t>
            </a:r>
            <a:r>
              <a:rPr lang="en-US" sz="2400" b="1" dirty="0"/>
              <a:t>, y de </a:t>
            </a:r>
            <a:r>
              <a:rPr lang="en-US" sz="2400" b="1" dirty="0" err="1"/>
              <a:t>los</a:t>
            </a:r>
            <a:r>
              <a:rPr lang="en-US" sz="2400" b="1" dirty="0"/>
              <a:t> </a:t>
            </a:r>
            <a:r>
              <a:rPr lang="en-US" sz="2400" b="1" dirty="0" err="1"/>
              <a:t>hijos</a:t>
            </a:r>
            <a:r>
              <a:rPr lang="en-US" sz="2400" b="1" dirty="0"/>
              <a:t> de Israel” (9:15).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65F4D22-6B5E-0058-B424-3C88191A2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5724"/>
            <a:ext cx="12058650" cy="67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4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udio Biblia: HECHOS 20. Final del Tercer Viaje">
            <a:extLst>
              <a:ext uri="{FF2B5EF4-FFF2-40B4-BE49-F238E27FC236}">
                <a16:creationId xmlns:a16="http://schemas.microsoft.com/office/drawing/2014/main" id="{5CF7C5E9-D0E0-F884-556D-1145706B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 b="13630"/>
          <a:stretch/>
        </p:blipFill>
        <p:spPr bwMode="auto">
          <a:xfrm>
            <a:off x="21" y="0"/>
            <a:ext cx="12191979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3" name="Date Placeholder 3">
            <a:extLst>
              <a:ext uri="{FF2B5EF4-FFF2-40B4-BE49-F238E27FC236}">
                <a16:creationId xmlns:a16="http://schemas.microsoft.com/office/drawing/2014/main" id="{91142880-CCE0-FFDD-4C36-B91563D7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890F67F-F49B-4E59-9580-8F836F6120EE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9/4/2023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5" name="Footer Placeholder 4">
            <a:extLst>
              <a:ext uri="{FF2B5EF4-FFF2-40B4-BE49-F238E27FC236}">
                <a16:creationId xmlns:a16="http://schemas.microsoft.com/office/drawing/2014/main" id="{C3C16EE1-BD95-1B6B-19EE-CA488BF8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753959-0488-3E65-AAEA-B2951ED4E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575187"/>
            <a:ext cx="5614217" cy="212376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3200" dirty="0"/>
              <a:t>VV:1-3 “Habiendo partido de ellos” Literalmente “siendo arrancados de ellos”</a:t>
            </a:r>
          </a:p>
        </p:txBody>
      </p:sp>
      <p:sp>
        <p:nvSpPr>
          <p:cNvPr id="4107" name="Subtitle 2">
            <a:extLst>
              <a:ext uri="{FF2B5EF4-FFF2-40B4-BE49-F238E27FC236}">
                <a16:creationId xmlns:a16="http://schemas.microsoft.com/office/drawing/2014/main" id="{FF89BF47-33BB-8510-A325-F7BD5D069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dificultad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despedida,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Adelante.</a:t>
            </a:r>
          </a:p>
        </p:txBody>
      </p:sp>
      <p:sp>
        <p:nvSpPr>
          <p:cNvPr id="4109" name="Slide Number Placeholder 5">
            <a:extLst>
              <a:ext uri="{FF2B5EF4-FFF2-40B4-BE49-F238E27FC236}">
                <a16:creationId xmlns:a16="http://schemas.microsoft.com/office/drawing/2014/main" id="{BA92B218-A20E-08A3-6FD4-A65AE5AA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58DEAB1-92DC-414A-ADA8-4EA3E657D3B7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70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ubtitle 2">
            <a:extLst>
              <a:ext uri="{FF2B5EF4-FFF2-40B4-BE49-F238E27FC236}">
                <a16:creationId xmlns:a16="http://schemas.microsoft.com/office/drawing/2014/main" id="{ABCBA6F6-DB76-AECB-9F37-70DB9470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5451" y="4439264"/>
            <a:ext cx="3529747" cy="1578077"/>
          </a:xfrm>
          <a:solidFill>
            <a:srgbClr val="FFFF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/>
              <a:t>V:6 Lucas </a:t>
            </a:r>
            <a:r>
              <a:rPr lang="en-US" b="1" dirty="0" err="1"/>
              <a:t>resalta</a:t>
            </a:r>
            <a:r>
              <a:rPr lang="en-US" b="1" dirty="0"/>
              <a:t> que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esta</a:t>
            </a:r>
            <a:r>
              <a:rPr lang="en-US" b="1" dirty="0"/>
              <a:t> despedida </a:t>
            </a:r>
            <a:r>
              <a:rPr lang="en-US" b="1" dirty="0" err="1"/>
              <a:t>estuvieron</a:t>
            </a:r>
            <a:r>
              <a:rPr lang="en-US" b="1" dirty="0"/>
              <a:t> </a:t>
            </a:r>
            <a:r>
              <a:rPr lang="en-US" b="1" dirty="0" err="1"/>
              <a:t>mujeres</a:t>
            </a:r>
            <a:r>
              <a:rPr lang="en-US" b="1" dirty="0"/>
              <a:t> con sus </a:t>
            </a:r>
            <a:r>
              <a:rPr lang="en-US" b="1" dirty="0" err="1"/>
              <a:t>hijos</a:t>
            </a:r>
            <a:r>
              <a:rPr lang="en-US" b="1" dirty="0"/>
              <a:t>. Una </a:t>
            </a:r>
            <a:r>
              <a:rPr lang="en-US" b="1" dirty="0" err="1"/>
              <a:t>escena</a:t>
            </a:r>
            <a:r>
              <a:rPr lang="en-US" b="1" dirty="0"/>
              <a:t> familiar y </a:t>
            </a:r>
            <a:r>
              <a:rPr lang="en-US" b="1" dirty="0" err="1"/>
              <a:t>conmovedora</a:t>
            </a:r>
            <a:r>
              <a:rPr lang="en-US" b="1" dirty="0"/>
              <a:t>.</a:t>
            </a:r>
          </a:p>
        </p:txBody>
      </p:sp>
      <p:pic>
        <p:nvPicPr>
          <p:cNvPr id="5122" name="Picture 2" descr="Civilización Fenicia: Información De Los Fenicios Con Preguntas">
            <a:extLst>
              <a:ext uri="{FF2B5EF4-FFF2-40B4-BE49-F238E27FC236}">
                <a16:creationId xmlns:a16="http://schemas.microsoft.com/office/drawing/2014/main" id="{A2E5C2BB-BEE7-5580-2A55-775687D1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7484"/>
            <a:ext cx="6919415" cy="70054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310B878-4219-10F9-030A-3F9439D0A95C}"/>
              </a:ext>
            </a:extLst>
          </p:cNvPr>
          <p:cNvSpPr/>
          <p:nvPr/>
        </p:nvSpPr>
        <p:spPr>
          <a:xfrm>
            <a:off x="7152968" y="174429"/>
            <a:ext cx="4816528" cy="408545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896F85-9CD6-F5F0-69D1-F947F6626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1393" y="840659"/>
            <a:ext cx="3293805" cy="258834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2000" dirty="0"/>
              <a:t>VV: 4-5 Tiro y Sidón eran dos puertos que daban fama al pequeño país de Fenicia (ahora Líbano). Había hermanos allí debido a la dispersión por la muerte de Esteban (11:19). </a:t>
            </a:r>
          </a:p>
        </p:txBody>
      </p:sp>
    </p:spTree>
    <p:extLst>
      <p:ext uri="{BB962C8B-B14F-4D97-AF65-F5344CB8AC3E}">
        <p14:creationId xmlns:p14="http://schemas.microsoft.com/office/powerpoint/2010/main" val="347359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1EB27-30EF-A781-8307-E4E4ED4E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2999"/>
            <a:ext cx="4173416" cy="1257299"/>
          </a:xfrm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dirty="0"/>
              <a:t>V:8  </a:t>
            </a:r>
            <a:r>
              <a:rPr lang="es-MX" dirty="0" err="1"/>
              <a:t>Cesarea</a:t>
            </a:r>
            <a:r>
              <a:rPr lang="es-MX" dirty="0"/>
              <a:t>; Ciudad histórica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5A4BCC-E9FA-63A6-AF64-A67EB0C9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7" y="3038168"/>
            <a:ext cx="4173415" cy="32004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s-MX" sz="2000" b="1" dirty="0"/>
              <a:t>Aquí los gentiles tuvieron entrada al reino del Señor (Hechos 10:44-48).</a:t>
            </a:r>
          </a:p>
          <a:p>
            <a:pPr algn="just"/>
            <a:r>
              <a:rPr lang="es-MX" sz="2000" b="1" dirty="0"/>
              <a:t>20 años aproximadamente habían pasado de aquel encuentro entre Felipe y el etíope (Hechos 8:26).</a:t>
            </a:r>
          </a:p>
        </p:txBody>
      </p:sp>
      <p:pic>
        <p:nvPicPr>
          <p:cNvPr id="6146" name="Picture 2" descr="Pin en pasaporte">
            <a:extLst>
              <a:ext uri="{FF2B5EF4-FFF2-40B4-BE49-F238E27FC236}">
                <a16:creationId xmlns:a16="http://schemas.microsoft.com/office/drawing/2014/main" id="{9ED9182C-933C-6272-0365-277C8FDA6B7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50724"/>
            <a:ext cx="5873496" cy="64155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2379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itle 11">
            <a:extLst>
              <a:ext uri="{FF2B5EF4-FFF2-40B4-BE49-F238E27FC236}">
                <a16:creationId xmlns:a16="http://schemas.microsoft.com/office/drawing/2014/main" id="{DD084BC9-9589-DA0E-171E-997C32DCC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291771"/>
            <a:ext cx="3836592" cy="248410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300" dirty="0"/>
              <a:t>V: 9 La breve </a:t>
            </a:r>
            <a:r>
              <a:rPr lang="en-US" sz="2300" dirty="0" err="1"/>
              <a:t>mención</a:t>
            </a:r>
            <a:r>
              <a:rPr lang="en-US" sz="2300" dirty="0"/>
              <a:t> de </a:t>
            </a:r>
            <a:r>
              <a:rPr lang="en-US" sz="2300" dirty="0" err="1"/>
              <a:t>profetizas</a:t>
            </a:r>
            <a:r>
              <a:rPr lang="en-US" sz="2300" dirty="0"/>
              <a:t> </a:t>
            </a:r>
            <a:r>
              <a:rPr lang="en-US" sz="2300" dirty="0" err="1"/>
              <a:t>aquí</a:t>
            </a:r>
            <a:r>
              <a:rPr lang="en-US" sz="2300" dirty="0"/>
              <a:t> </a:t>
            </a:r>
            <a:r>
              <a:rPr lang="en-US" sz="2300" dirty="0" err="1"/>
              <a:t>nos</a:t>
            </a:r>
            <a:r>
              <a:rPr lang="en-US" sz="2300" dirty="0"/>
              <a:t> </a:t>
            </a:r>
            <a:r>
              <a:rPr lang="en-US" sz="2300" dirty="0" err="1"/>
              <a:t>hace</a:t>
            </a:r>
            <a:r>
              <a:rPr lang="en-US" sz="2300" dirty="0"/>
              <a:t> saber que </a:t>
            </a:r>
            <a:r>
              <a:rPr lang="en-US" sz="2300" dirty="0" err="1"/>
              <a:t>algunas</a:t>
            </a:r>
            <a:r>
              <a:rPr lang="en-US" sz="2300" dirty="0"/>
              <a:t> </a:t>
            </a:r>
            <a:r>
              <a:rPr lang="en-US" sz="2300" dirty="0" err="1"/>
              <a:t>hermanas</a:t>
            </a:r>
            <a:r>
              <a:rPr lang="en-US" sz="2300" dirty="0"/>
              <a:t> </a:t>
            </a:r>
            <a:r>
              <a:rPr lang="en-US" sz="2300" dirty="0" err="1"/>
              <a:t>también</a:t>
            </a:r>
            <a:r>
              <a:rPr lang="en-US" sz="2300" dirty="0"/>
              <a:t> </a:t>
            </a:r>
            <a:r>
              <a:rPr lang="en-US" sz="2300" dirty="0" err="1"/>
              <a:t>recibieron</a:t>
            </a:r>
            <a:r>
              <a:rPr lang="en-US" sz="2300" dirty="0"/>
              <a:t> </a:t>
            </a:r>
            <a:r>
              <a:rPr lang="en-US" sz="2300" dirty="0" err="1"/>
              <a:t>este</a:t>
            </a:r>
            <a:r>
              <a:rPr lang="en-US" sz="2300" dirty="0"/>
              <a:t> </a:t>
            </a:r>
            <a:r>
              <a:rPr lang="en-US" sz="2300" dirty="0" err="1"/>
              <a:t>importante</a:t>
            </a:r>
            <a:r>
              <a:rPr lang="en-US" sz="2300" dirty="0"/>
              <a:t> don 1Corintios 11:5</a:t>
            </a:r>
          </a:p>
        </p:txBody>
      </p:sp>
      <p:sp>
        <p:nvSpPr>
          <p:cNvPr id="7188" name="Subtitle 2">
            <a:extLst>
              <a:ext uri="{FF2B5EF4-FFF2-40B4-BE49-F238E27FC236}">
                <a16:creationId xmlns:a16="http://schemas.microsoft.com/office/drawing/2014/main" id="{ABCBA6F6-DB76-AECB-9F37-70DB9470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114800"/>
            <a:ext cx="3836593" cy="11430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en-US" b="1" dirty="0" err="1"/>
              <a:t>Aquí</a:t>
            </a:r>
            <a:r>
              <a:rPr lang="en-US" b="1" dirty="0"/>
              <a:t> </a:t>
            </a:r>
            <a:r>
              <a:rPr lang="en-US" b="1" dirty="0" err="1"/>
              <a:t>vemos</a:t>
            </a:r>
            <a:r>
              <a:rPr lang="en-US" b="1" dirty="0"/>
              <a:t> al </a:t>
            </a:r>
            <a:r>
              <a:rPr lang="en-US" b="1" dirty="0" err="1"/>
              <a:t>apóstol</a:t>
            </a:r>
            <a:r>
              <a:rPr lang="en-US" b="1" dirty="0"/>
              <a:t> Pablo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casa que no solo </a:t>
            </a:r>
            <a:r>
              <a:rPr lang="en-US" b="1" dirty="0" err="1"/>
              <a:t>tenían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don </a:t>
            </a:r>
            <a:r>
              <a:rPr lang="en-US" b="1" dirty="0" err="1"/>
              <a:t>sino</a:t>
            </a:r>
            <a:r>
              <a:rPr lang="en-US" b="1" dirty="0"/>
              <a:t> que </a:t>
            </a:r>
            <a:r>
              <a:rPr lang="en-US" b="1" dirty="0" err="1"/>
              <a:t>profetizaban</a:t>
            </a:r>
            <a:r>
              <a:rPr lang="en-US" b="1" dirty="0"/>
              <a:t>.</a:t>
            </a:r>
          </a:p>
        </p:txBody>
      </p:sp>
      <p:pic>
        <p:nvPicPr>
          <p:cNvPr id="7170" name="Picture 2" descr="Explicación Hechos 21:33. 'Entonces, llegando el comandante, lo prendió ...">
            <a:extLst>
              <a:ext uri="{FF2B5EF4-FFF2-40B4-BE49-F238E27FC236}">
                <a16:creationId xmlns:a16="http://schemas.microsoft.com/office/drawing/2014/main" id="{CD565AB6-200D-DF0F-4B5D-3B43EEE3E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b="14361"/>
          <a:stretch/>
        </p:blipFill>
        <p:spPr bwMode="auto">
          <a:xfrm>
            <a:off x="5452281" y="530942"/>
            <a:ext cx="6257938" cy="49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4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AB9CF-4CF1-56F9-53E2-EBFC5956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031924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/>
              <a:t>V:10-14 La profecía de </a:t>
            </a:r>
            <a:r>
              <a:rPr lang="es-MX" dirty="0" err="1"/>
              <a:t>Agabo</a:t>
            </a:r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3E695-09C9-86FF-F459-214E1389D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El profeta se limita a predecir los resultados del viaje sin ordenar mandato alguno a Pablo. Son los hermanos, sus colaboradores y hermanos locales que le ruegan que no suba a Jerusalén. </a:t>
            </a:r>
          </a:p>
        </p:txBody>
      </p:sp>
      <p:pic>
        <p:nvPicPr>
          <p:cNvPr id="8198" name="Picture 6" descr="Paul is taken captive in Jerusalem | Bible Fun For Kids">
            <a:extLst>
              <a:ext uri="{FF2B5EF4-FFF2-40B4-BE49-F238E27FC236}">
                <a16:creationId xmlns:a16="http://schemas.microsoft.com/office/drawing/2014/main" id="{60BE715C-0145-FE27-86B1-41DC91A8B58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46"/>
          <a:stretch>
            <a:fillRect/>
          </a:stretch>
        </p:blipFill>
        <p:spPr bwMode="auto">
          <a:xfrm>
            <a:off x="5183187" y="782128"/>
            <a:ext cx="6586025" cy="49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6372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4336</TotalTime>
  <Words>718</Words>
  <Application>Microsoft Office PowerPoint</Application>
  <PresentationFormat>Panorámica</PresentationFormat>
  <Paragraphs>49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ADLaM Display</vt:lpstr>
      <vt:lpstr>Aharoni</vt:lpstr>
      <vt:lpstr>Arial</vt:lpstr>
      <vt:lpstr>Avenir Next LT Pro Light</vt:lpstr>
      <vt:lpstr>Biome</vt:lpstr>
      <vt:lpstr>Neue Haas Grotesk Text Pro</vt:lpstr>
      <vt:lpstr>SwellVTI</vt:lpstr>
      <vt:lpstr>Bienvenidos al Evangelio de Cristo en Marcha</vt:lpstr>
      <vt:lpstr>Presentación de PowerPoint</vt:lpstr>
      <vt:lpstr>EL llamado de Pablo y las diversas facetas de su comisión. </vt:lpstr>
      <vt:lpstr>Presentación de PowerPoint</vt:lpstr>
      <vt:lpstr>VV:1-3 “Habiendo partido de ellos” Literalmente “siendo arrancados de ellos”</vt:lpstr>
      <vt:lpstr>VV: 4-5 Tiro y Sidón eran dos puertos que daban fama al pequeño país de Fenicia (ahora Líbano). Había hermanos allí debido a la dispersión por la muerte de Esteban (11:19). </vt:lpstr>
      <vt:lpstr>V:8  Cesarea; Ciudad histórica</vt:lpstr>
      <vt:lpstr>V: 9 La breve mención de profetizas aquí nos hace saber que algunas hermanas también recibieron este importante don 1Corintios 11:5</vt:lpstr>
      <vt:lpstr>V:10-14 La profecía de Agabo</vt:lpstr>
      <vt:lpstr>VV: 15-16 LA ULTIMA ETAPA DE SU VIAJE</vt:lpstr>
      <vt:lpstr>VV: 18-25 BIENVENIDA Y UNA REUNION ESPECIAL</vt:lpstr>
      <vt:lpstr>VV: 23-25  LA SOLUCIÓN PROPUESTA</vt:lpstr>
      <vt:lpstr>VV:27-31  LOS CAUSANTES DEL TUMULTO</vt:lpstr>
      <vt:lpstr>VV:32-36  LA INTERVENCIÓN DE LOS ROMANOS</vt:lpstr>
      <vt:lpstr>V: 40 “HIZO SEÑAL CON LA MANO…HECHO GRAN SILENCIO…”</vt:lpstr>
      <vt:lpstr> EL EMBAJADOR EN CADENAS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al Evangelio de Cristo en Marcha</dc:title>
  <dc:creator>Abraham Alvarez</dc:creator>
  <cp:lastModifiedBy>Moisés Algara Chávez</cp:lastModifiedBy>
  <cp:revision>7</cp:revision>
  <dcterms:created xsi:type="dcterms:W3CDTF">2023-08-25T22:13:08Z</dcterms:created>
  <dcterms:modified xsi:type="dcterms:W3CDTF">2023-09-04T20:36:21Z</dcterms:modified>
</cp:coreProperties>
</file>